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6" r:id="rId1"/>
  </p:sldMasterIdLst>
  <p:sldIdLst>
    <p:sldId id="256" r:id="rId2"/>
    <p:sldId id="305" r:id="rId3"/>
    <p:sldId id="350" r:id="rId4"/>
    <p:sldId id="351" r:id="rId5"/>
    <p:sldId id="352" r:id="rId6"/>
    <p:sldId id="354" r:id="rId7"/>
    <p:sldId id="355" r:id="rId8"/>
    <p:sldId id="356" r:id="rId9"/>
    <p:sldId id="357" r:id="rId10"/>
    <p:sldId id="358" r:id="rId11"/>
    <p:sldId id="359" r:id="rId12"/>
    <p:sldId id="361" r:id="rId13"/>
    <p:sldId id="371" r:id="rId14"/>
    <p:sldId id="360" r:id="rId15"/>
    <p:sldId id="362" r:id="rId16"/>
    <p:sldId id="259" r:id="rId17"/>
    <p:sldId id="260" r:id="rId18"/>
    <p:sldId id="261" r:id="rId19"/>
    <p:sldId id="263" r:id="rId20"/>
    <p:sldId id="264" r:id="rId21"/>
    <p:sldId id="265" r:id="rId22"/>
    <p:sldId id="266" r:id="rId23"/>
    <p:sldId id="267" r:id="rId24"/>
    <p:sldId id="268" r:id="rId25"/>
    <p:sldId id="304" r:id="rId26"/>
    <p:sldId id="271" r:id="rId27"/>
    <p:sldId id="372" r:id="rId28"/>
    <p:sldId id="373" r:id="rId29"/>
    <p:sldId id="374" r:id="rId30"/>
    <p:sldId id="375" r:id="rId31"/>
    <p:sldId id="363" r:id="rId32"/>
    <p:sldId id="347" r:id="rId33"/>
    <p:sldId id="348" r:id="rId34"/>
    <p:sldId id="364" r:id="rId35"/>
    <p:sldId id="349" r:id="rId36"/>
    <p:sldId id="346" r:id="rId37"/>
    <p:sldId id="272" r:id="rId38"/>
    <p:sldId id="324" r:id="rId39"/>
    <p:sldId id="366" r:id="rId40"/>
    <p:sldId id="365" r:id="rId41"/>
    <p:sldId id="325" r:id="rId42"/>
    <p:sldId id="274" r:id="rId43"/>
    <p:sldId id="326" r:id="rId44"/>
    <p:sldId id="327" r:id="rId45"/>
    <p:sldId id="329" r:id="rId46"/>
    <p:sldId id="367" r:id="rId47"/>
    <p:sldId id="344" r:id="rId48"/>
    <p:sldId id="345" r:id="rId49"/>
    <p:sldId id="343" r:id="rId50"/>
    <p:sldId id="314" r:id="rId51"/>
    <p:sldId id="331" r:id="rId52"/>
    <p:sldId id="332" r:id="rId53"/>
    <p:sldId id="333" r:id="rId54"/>
    <p:sldId id="275" r:id="rId55"/>
    <p:sldId id="340" r:id="rId56"/>
    <p:sldId id="368" r:id="rId57"/>
    <p:sldId id="341" r:id="rId58"/>
    <p:sldId id="342" r:id="rId59"/>
    <p:sldId id="339" r:id="rId60"/>
    <p:sldId id="319" r:id="rId61"/>
    <p:sldId id="276" r:id="rId62"/>
    <p:sldId id="369" r:id="rId63"/>
    <p:sldId id="335" r:id="rId64"/>
    <p:sldId id="334" r:id="rId65"/>
    <p:sldId id="277" r:id="rId66"/>
    <p:sldId id="301" r:id="rId67"/>
    <p:sldId id="336" r:id="rId68"/>
    <p:sldId id="337" r:id="rId69"/>
    <p:sldId id="338" r:id="rId70"/>
    <p:sldId id="278" r:id="rId71"/>
    <p:sldId id="370" r:id="rId72"/>
    <p:sldId id="279" r:id="rId73"/>
    <p:sldId id="321" r:id="rId74"/>
    <p:sldId id="302" r:id="rId75"/>
    <p:sldId id="280" r:id="rId76"/>
    <p:sldId id="281" r:id="rId77"/>
    <p:sldId id="282" r:id="rId78"/>
    <p:sldId id="284" r:id="rId79"/>
    <p:sldId id="303" r:id="rId80"/>
    <p:sldId id="286" r:id="rId81"/>
    <p:sldId id="288" r:id="rId82"/>
    <p:sldId id="289" r:id="rId83"/>
    <p:sldId id="291" r:id="rId84"/>
    <p:sldId id="293" r:id="rId85"/>
    <p:sldId id="294" r:id="rId86"/>
    <p:sldId id="295" r:id="rId87"/>
    <p:sldId id="297" r:id="rId88"/>
    <p:sldId id="299" r:id="rId89"/>
    <p:sldId id="376" r:id="rId9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578" autoAdjust="0"/>
    <p:restoredTop sz="94660"/>
  </p:normalViewPr>
  <p:slideViewPr>
    <p:cSldViewPr>
      <p:cViewPr varScale="1">
        <p:scale>
          <a:sx n="83" d="100"/>
          <a:sy n="83" d="100"/>
        </p:scale>
        <p:origin x="117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48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419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34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350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22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6352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9531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5799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1986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921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438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3322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56" y="692696"/>
            <a:ext cx="8568952" cy="3816424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Times New Roman" panose="02020603050405020304" pitchFamily="18" charset="0"/>
              </a:rPr>
              <a:t>Тема лекции:</a:t>
            </a:r>
            <a:b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Times New Roman" panose="02020603050405020304" pitchFamily="18" charset="0"/>
              </a:rPr>
              <a:t>«РОЛЬ РЕКЛАМЫ В РЕАЛИЗАЦИИ МАРКЕТИНГОВОЙ ТЕХНОЛОГИИ ПОЗИЦИОНИРОВАНИЯ»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85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 lnSpcReduction="10000"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Предложено 8 методов позиционирования.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4). Ф.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Котлер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"Маркетинг по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Котлеру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 Как создать, завоевать и удержать рынок" Пер. с англ. — 5-е изд. — М.: Альпина Бизнес Букс, 2008.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Филипп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Котлер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выделил пять типов ценового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позиционирования.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Е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ще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раз…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Все перечисленные стратегии, методы, типы – это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список, это принципы, которыми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надо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руководствоваться для выработки единственно эффективной и одной стратегии в конкретной рыночной ситуации.</a:t>
            </a: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880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10000"/>
              </a:lnSpc>
              <a:buNone/>
            </a:pPr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Методика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оценки эффективности 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позиционирования</a:t>
            </a:r>
          </a:p>
          <a:p>
            <a:pPr marL="82296" indent="0" algn="just">
              <a:lnSpc>
                <a:spcPct val="110000"/>
              </a:lnSpc>
              <a:buNone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Нужно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сравнить и найти отличия между "хотели" и "получили", между "тем, что нужно рынку" и "тем, что есть у нас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".</a:t>
            </a: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79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424936" cy="5976664"/>
          </a:xfrm>
        </p:spPr>
        <p:txBody>
          <a:bodyPr>
            <a:normAutofit/>
          </a:bodyPr>
          <a:lstStyle/>
          <a:p>
            <a:pPr marL="82296" lvl="0" indent="0" algn="just">
              <a:lnSpc>
                <a:spcPct val="110000"/>
              </a:lnSpc>
              <a:buNone/>
            </a:pPr>
            <a:r>
              <a:rPr lang="ru-RU" sz="2800" dirty="0" smtClean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Анализ </a:t>
            </a:r>
            <a:r>
              <a:rPr lang="ru-RU" sz="2800" dirty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позиции создаваемого или реального бренда на рынке можно осуществить следующим образом: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Восприятие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и лояльность к уже выведенному на рынок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бренду:</a:t>
            </a:r>
          </a:p>
          <a:p>
            <a:pPr marL="596646" indent="-514350">
              <a:lnSpc>
                <a:spcPct val="110000"/>
              </a:lnSpc>
              <a:buAutoNum type="arabicPeriod"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  <a:p>
            <a:pPr marL="596646" indent="-514350">
              <a:lnSpc>
                <a:spcPct val="110000"/>
              </a:lnSpc>
              <a:buAutoNum type="arabicPeriod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сравнить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желаемую позицию с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реальной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;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316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00808"/>
            <a:ext cx="8496944" cy="4351338"/>
          </a:xfrm>
        </p:spPr>
        <p:txBody>
          <a:bodyPr/>
          <a:lstStyle/>
          <a:p>
            <a:pPr marL="82296" lvl="0" indent="0">
              <a:lnSpc>
                <a:spcPct val="110000"/>
              </a:lnSpc>
              <a:buNone/>
            </a:pPr>
            <a:r>
              <a:rPr lang="ru-RU" sz="3000" dirty="0">
                <a:solidFill>
                  <a:prstClr val="black">
                    <a:lumMod val="85000"/>
                    <a:lumOff val="15000"/>
                  </a:prstClr>
                </a:solidFill>
                <a:cs typeface="Times New Roman" panose="02020603050405020304" pitchFamily="18" charset="0"/>
              </a:rPr>
              <a:t>2. провести анализ восприятия потребителем  содержательной основы позиции бренда. Это покажет качество позиционирования и качество отработки стратегии маркетинга. </a:t>
            </a:r>
            <a:endParaRPr lang="ru-RU" sz="2600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97904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 fontScale="92500" lnSpcReduction="10000"/>
          </a:bodyPr>
          <a:lstStyle/>
          <a:p>
            <a:pPr marL="82296" indent="0">
              <a:lnSpc>
                <a:spcPct val="110000"/>
              </a:lnSpc>
              <a:buNone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Поверка создаваемого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позиционирования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рынком:</a:t>
            </a:r>
          </a:p>
          <a:p>
            <a:pPr marL="596646" indent="-514350">
              <a:lnSpc>
                <a:spcPct val="110000"/>
              </a:lnSpc>
              <a:buAutoNum type="arabicPeriod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Сравнение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со средним в категории (в сегменте, на рынке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);</a:t>
            </a:r>
          </a:p>
          <a:p>
            <a:pPr marL="596646" indent="-514350">
              <a:lnSpc>
                <a:spcPct val="110000"/>
              </a:lnSpc>
              <a:buAutoNum type="arabicPeriod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Анализ положения бренда в разрезе показателей предложения бренда рынку и среднего на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рынке;</a:t>
            </a:r>
          </a:p>
          <a:p>
            <a:pPr marL="596646" indent="-514350">
              <a:lnSpc>
                <a:spcPct val="110000"/>
              </a:lnSpc>
              <a:buAutoNum type="arabicPeriod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Формирование результатов в форме построения профиля бренда и матрицы «предложение бренда / реакция рынка на средний». Это покажет насколько позиции предмета маркетинга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лучше/хуже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среднего.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927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599686" cy="3744416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	Анализ положения бренда в сложившихся условиях, интерпретация результатов в форме результирующей таблицы SWOT-анализа оценки «конкурентоспособность бренда / привлекательность рынка"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74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784976" cy="586003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    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Основные этапы процесса позиционирования:</a:t>
            </a:r>
          </a:p>
          <a:p>
            <a:pPr marL="596646" indent="-514350" algn="just">
              <a:buAutoNum type="arabicPeriod"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определение текущей позиции;</a:t>
            </a:r>
          </a:p>
          <a:p>
            <a:pPr marL="596646" indent="-514350" algn="just">
              <a:buAutoNum type="arabicPeriod"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выбор желаемой позиции;</a:t>
            </a:r>
          </a:p>
          <a:p>
            <a:pPr marL="596646" indent="-514350" algn="just">
              <a:buAutoNum type="arabicPeriod"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разработка стратегии для достижения желаемой позиции;</a:t>
            </a:r>
          </a:p>
          <a:p>
            <a:pPr marL="596646" indent="-514350" algn="just">
              <a:buAutoNum type="arabicPeriod"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практическая реализация мероприятий по достижению новой позиции;</a:t>
            </a:r>
          </a:p>
          <a:p>
            <a:pPr marL="596646" indent="-514350" algn="just">
              <a:buAutoNum type="arabicPeriod"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анализ достигнутой позиции и соотнесение ее основных параметров с запланированными.</a:t>
            </a:r>
          </a:p>
        </p:txBody>
      </p:sp>
    </p:spTree>
    <p:extLst>
      <p:ext uri="{BB962C8B-B14F-4D97-AF65-F5344CB8AC3E}">
        <p14:creationId xmlns:p14="http://schemas.microsoft.com/office/powerpoint/2010/main" val="15843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7992888" cy="5627712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первом этапе: 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1.выяснение отношения к товарам большинства представителей целевого рынка;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2.уяснение позиции компании в сознании маркетинговых посредников, контактных аудиторий;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3.поиск принципиальных отличий от основных конкурентов.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496944" cy="424847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втором этапе: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важная роль принадлежит инструментам маркетингового анализа и маркетинговых исследований. 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третьем этапе: 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значение маркетинговых коммуникаций и рекламы повышается.</a:t>
            </a:r>
          </a:p>
          <a:p>
            <a:pPr marL="82296" indent="0" algn="just"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3816424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Главное направление действий в позиционировании – формирование определенного, запланированного заранее разработчиками имиджа товара в сознании потребителя, его обязательная «отстройка» от товаров конкурентов.</a:t>
            </a: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124744"/>
            <a:ext cx="8568952" cy="4403576"/>
          </a:xfrm>
        </p:spPr>
        <p:txBody>
          <a:bodyPr>
            <a:normAutofit lnSpcReduction="10000"/>
          </a:bodyPr>
          <a:lstStyle/>
          <a:p>
            <a:pPr marL="82296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1. Понятие позиционирования в рекламе.</a:t>
            </a:r>
          </a:p>
          <a:p>
            <a:pPr marL="82296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6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2. Основные типы стратегий позиционирования.</a:t>
            </a:r>
          </a:p>
          <a:p>
            <a:pPr marL="82296" indent="4572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6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3. Роль рекламы в реализации процесса позиционирования.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208912" cy="3206824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При формировании новой позиции товара (компании), реклама приобретает одну из ведущих ролей в данном процессе.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3700"/>
            <a:ext cx="8394136" cy="695739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Коммуникационные цели в процессе формирования желаемой позиции: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донесение до потребителей основных ценностей позиционируемого товара (информационная реклама);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акцентирование на выгодах, приходящих с потреблением позиционируемого товара;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обозначение преимуществ позиционируемого товара по сравнению с товарами конкурентов;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формирование устойчивых эмоциональных ассоциаций с позиционируемым товаром (эмоциональная реклама);</a:t>
            </a:r>
          </a:p>
          <a:p>
            <a:pPr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стимулирование повторных покупок и формирование лояльности потребителей к позиционируемому товару (эмоциональная реклама).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72816"/>
            <a:ext cx="8352928" cy="316835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 итоге всей этой коммуникационной, в том числе и рекламной деятельности формируется новый образ товара, который становится основной для его новой маркетинговой позиции.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466144" cy="280831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 случае необходимости значительных изменений в желаемой маркетинговой позиции реализовывается технология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репозиционирования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(изменение собственных позиций потребителей).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568952" cy="5184576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четвертом этапе: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воплощаются в практической плоскости все цели и задачи, поставленные коммуникаторами на предыдущем этапе. 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Роль рекламы  - активная.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Пятый этап :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аналитический, не предполагает активного участия инструментов рекламы.</a:t>
            </a:r>
          </a:p>
          <a:p>
            <a:pPr marL="82296" indent="0" algn="just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6" y="-99392"/>
            <a:ext cx="8568952" cy="3816424"/>
          </a:xfrm>
        </p:spPr>
        <p:txBody>
          <a:bodyPr>
            <a:normAutofit/>
          </a:bodyPr>
          <a:lstStyle/>
          <a:p>
            <a:pPr algn="ctr"/>
            <a:r>
              <a:rPr lang="ru-RU" sz="5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5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типы стратегий позиционирования</a:t>
            </a:r>
            <a:endParaRPr lang="ru-RU" sz="5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4742" y="3429000"/>
            <a:ext cx="6498899" cy="3194581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208912" cy="5832648"/>
          </a:xfrm>
        </p:spPr>
        <p:txBody>
          <a:bodyPr>
            <a:normAutofit fontScale="92500"/>
          </a:bodyPr>
          <a:lstStyle/>
          <a:p>
            <a:pPr marL="82296" indent="0" algn="ctr"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1.Позиционирование по атрибуту</a:t>
            </a:r>
            <a:endParaRPr lang="ru-RU" sz="32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Данный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подход к позиционированию часто носит название «функциональное позиционирование» или «позиционирование по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атрибуту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».Позволяет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сфокусировать внимание потребителя на отличительных свойствах бренда, выгодно выделив его среди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конкурентов. Формирует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превосходство товара компании в какой-либо отдельной области. 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47" y="404664"/>
            <a:ext cx="8644125" cy="5843736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 сильных позиций, сформированных по атрибутам: </a:t>
            </a:r>
          </a:p>
          <a:p>
            <a:pPr marL="82296" indent="0" algn="just">
              <a:buNone/>
            </a:pP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BMW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управляемость,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Mercedes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техническое совершенство,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Jaguar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стиль,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Toyota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Honda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надежность,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Ferrari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скорость. </a:t>
            </a:r>
          </a:p>
          <a:p>
            <a:pPr marL="82296" indent="0" algn="just">
              <a:buNone/>
            </a:pP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Chevrolet, Nissan, Mercury, Oldsmobile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другие марки можно назвать слабыми, поскольку они сфокусированы и не владеют никакими конкретными свойствами.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47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ostav.ru/articles/rus/2007/10.01/news/images/1BMW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052736"/>
            <a:ext cx="7033022" cy="4683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480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692696"/>
            <a:ext cx="8660060" cy="541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1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 fontScale="92500" lnSpcReduction="20000"/>
          </a:bodyPr>
          <a:lstStyle/>
          <a:p>
            <a:pPr marL="82296" indent="0">
              <a:lnSpc>
                <a:spcPct val="110000"/>
              </a:lnSpc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ctr">
              <a:lnSpc>
                <a:spcPct val="110000"/>
              </a:lnSpc>
              <a:buNone/>
            </a:pP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1. </a:t>
            </a: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Понятие позиционирования </a:t>
            </a:r>
            <a:r>
              <a:rPr lang="ru-RU" sz="30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</a:t>
            </a:r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рекламе</a:t>
            </a:r>
            <a:endParaRPr lang="ru-RU" sz="30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Существуют два взгляда на позиционирование: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Дж. </a:t>
            </a:r>
            <a:r>
              <a:rPr lang="ru-RU" sz="3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Траута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и </a:t>
            </a:r>
            <a:r>
              <a:rPr lang="ru-RU" sz="3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Эла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Райса.</a:t>
            </a:r>
            <a:endParaRPr lang="ru-RU" sz="30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Эл 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Райс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 Джек </a:t>
            </a:r>
            <a:r>
              <a:rPr lang="ru-RU" sz="3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Траут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в книге "Позиционирование: Битва за умы" 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рассматривают его как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своеобразный процесс творчества и выделения рыночных достоинств уже созданного 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продукта. Позиционирование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— это не ваши действия по отношению к продукту. </a:t>
            </a:r>
            <a:endParaRPr lang="ru-RU" sz="30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Позиционирование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— ваше воздействие на образ мыслей потребителей. Вы позиционируете товар в сознании потенциальных покупателей.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64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692696"/>
            <a:ext cx="7622976" cy="5136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60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8496944" cy="583264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2.Позиционирование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 отличительным характеристикам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продукта.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b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Отвечает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вопрос «Какими существенными отличиями обладает товар компании? Чем он отличается от остальных товаров рынка? Существует ли у товара уникальное свойство, которое делает его индивидуальным и особенным?»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149080"/>
            <a:ext cx="7596274" cy="206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78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568952" cy="4608512"/>
          </a:xfrm>
        </p:spPr>
        <p:txBody>
          <a:bodyPr>
            <a:noAutofit/>
          </a:bodyPr>
          <a:lstStyle/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Используя стратегию позиционирования по отличительным характеристикам товара,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лучше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использовать выражение «в отличие от всех остальных товаров рынка, наш товар ….». Обязательно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патентовать и защищать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от копирования отличительные свойства продукта.</a:t>
            </a:r>
          </a:p>
          <a:p>
            <a:pPr marL="0" indent="4572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 долгосрочном периоде успешные отличительные свойства будут все равно скопированы,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поэтому надо планировать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усовершенствования своего товара, которые позволят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быть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 шаг впереди от ключевых конкурентов.</a:t>
            </a:r>
          </a:p>
          <a:p>
            <a:pPr marL="82296" indent="0" algn="just"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53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112568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Примеры позиционирования по отличительным характеристикам продукта:</a:t>
            </a:r>
          </a:p>
          <a:p>
            <a:pPr marL="82296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Pilsbury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: успешно позиционировала товар широкого потребления — муку для приготовления выпечки — как «муку с идеями», за счет того, что в каждую упаковку продукта вкладывала рецепты блюд. Данное свойство отличало достаточно обычный стандартизированный товар от товаров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конкурентов.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Pilsbury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предоставляла своим потребителям возможность обновления и улучшения своих блюд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00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8856984" cy="6192688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Famous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Fixtures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успешно позиционировала себя как лучшую компанию, поставляющую торговое оборудование для розничной торговли, так как была сама создана розничным торговцем. Такое позиционирование повышало доверие к компании, формировало близость компании к рынку розничной торговли. </a:t>
            </a:r>
          </a:p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Позиционирование звучало следующим образом: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Famous Fixtures —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владении розничного торговца, создано розничным торговцем, испытано розничным торговцем (англ. </a:t>
            </a: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Famous Fixtures — retailer owned, retailer built, retailer tested).</a:t>
            </a:r>
          </a:p>
          <a:p>
            <a:pPr marL="82296" indent="0">
              <a:buNone/>
            </a:pPr>
            <a:endParaRPr lang="ru-RU" sz="24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3084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8622042" cy="4680520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•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Crisp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Bacon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позиционировался как «Вкусный бекон без возни и забот» (англ.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Tasty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beacon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without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mess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 благодаря тому что уже прошел кулинарную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обработку,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требовал много времени на приготовление. Достаточно было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разогреть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микроволновой печи.  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Ready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Crisp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Bacon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предоставляла своим потребителям удобство в использовании продукта.</a:t>
            </a:r>
          </a:p>
          <a:p>
            <a:pPr marL="82296" indent="0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90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76672"/>
            <a:ext cx="7992888" cy="4752528"/>
          </a:xfrm>
        </p:spPr>
        <p:txBody>
          <a:bodyPr>
            <a:normAutofit/>
          </a:bodyPr>
          <a:lstStyle/>
          <a:p>
            <a:pPr marL="539496" indent="-457200" algn="just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Компания позиционирует себя по какому-либо конкретному показателю: размер, время существования и т. д.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Так,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Disneyland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может рекламировать себя как самый большой парк аттракционов в мире, АвтоВАЗ – самый большой производитель автомобилей в России.</a:t>
            </a:r>
          </a:p>
          <a:p>
            <a:pPr marL="539496" indent="-457200">
              <a:buFont typeface="Arial" panose="020B0604020202020204" pitchFamily="34" charset="0"/>
              <a:buChar char="•"/>
            </a:pPr>
            <a:endParaRPr lang="ru-RU" sz="2800" i="1" dirty="0" smtClean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43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640960" cy="590465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3.Против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товарной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категории</a:t>
            </a:r>
            <a:endParaRPr 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Позиционирование против товарной категории укрепляет позиции товара компании за счет категории, у которой планируется отвоевать долю рынка. Данный вариант позиционирования максимально эффективен в случае наличия у компании абсолютной инновации для рынка, с помощью которой компания способна внутри существующего рынка создать новую, привлекательную для целевой аудитории нишу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4653136"/>
            <a:ext cx="8640960" cy="178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426898" cy="542067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 разработке позиционирования против категории необходимо ответить на 3 вопроса: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Чем товар компании отличается от существующих товаров рынка?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Способен ли товар создать новую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суб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категорию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 рынке?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Строится ли отличие товара на важных для потребителя выгодах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278147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340768"/>
            <a:ext cx="8496944" cy="504056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cs typeface="Times New Roman" panose="02020603050405020304" pitchFamily="18" charset="0"/>
              </a:rPr>
              <a:t>Позиционирование против товарной категории будет эффективно, если у компании действительно есть инновационное решение использования продукта, если используются новые технологии в производстве товара и сам товар наделен уникальными свойствами, а также у компании существует возможность для защиты своего преимущества патентом.</a:t>
            </a:r>
          </a:p>
          <a:p>
            <a:pPr marL="0" indent="0" algn="just">
              <a:spcBef>
                <a:spcPts val="0"/>
              </a:spcBef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143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6336704"/>
          </a:xfrm>
        </p:spPr>
        <p:txBody>
          <a:bodyPr>
            <a:normAutofit fontScale="92500" lnSpcReduction="10000"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Конкурентное позиционирование М. </a:t>
            </a:r>
            <a:r>
              <a:rPr lang="ru-RU" sz="30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Триси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и Ф. </a:t>
            </a:r>
            <a:r>
              <a:rPr lang="ru-RU" sz="3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Уирсема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:</a:t>
            </a:r>
            <a:endParaRPr lang="ru-RU" sz="30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предполагает </a:t>
            </a: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иную схему и формулу позиционирования, которую они называют "дисциплинами ценности". Позиционируясь, фирма может стремиться к лидерству в категориях</a:t>
            </a:r>
            <a:r>
              <a:rPr lang="ru-RU" sz="30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:</a:t>
            </a:r>
            <a:endParaRPr lang="ru-RU" sz="30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товар – продукт в упаковке из маркетинга;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отличное операционное качество – качество менеджмента, сервиса и качество продукта;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0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доверительные отношения – несовершенство продукта, перевешивают качество отношений (кафе у дома где "все свои").</a:t>
            </a: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538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44824"/>
            <a:ext cx="8282882" cy="30243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Классическим примером позиционирования против товарной категории служит позиционирование легкого пива против обычного пива.</a:t>
            </a:r>
          </a:p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Идея легкого пива строилась на важных выгодах для потребителя — меньше калорий, меньше алкоголя, более приятный вкус.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98453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112" y="91976"/>
            <a:ext cx="6347713" cy="67272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4.Решение проблемы</a:t>
            </a:r>
            <a:endParaRPr lang="ru-RU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764704"/>
            <a:ext cx="8640960" cy="5492683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cs typeface="Times New Roman" panose="02020603050405020304" pitchFamily="18" charset="0"/>
              </a:rPr>
              <a:t>Один из самых сильных видов позиционирования, так как стремление решить проблему является самым сильным мотивом к совершению покупки. Данный вид позиционирования построен на принципе: «проблема — решение» и отвечает на вопрос «Какую проблему целевого рынка может решить товар компании? Каким способом? Почему этот способ самый эффективный?»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70" y="4221088"/>
            <a:ext cx="8565605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3552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77280"/>
            <a:ext cx="8568952" cy="6480720"/>
          </a:xfrm>
        </p:spPr>
        <p:txBody>
          <a:bodyPr>
            <a:normAutofit lnSpcReduction="10000"/>
          </a:bodyPr>
          <a:lstStyle/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Существует несколько условий для эффективного использования позиционирования, направленного на решение проблемы потребителя. </a:t>
            </a: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Во-первых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, проблема должна существовать и целевой рынок должен иметь желание ее решить. </a:t>
            </a: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Во-вторых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, товар должен обладать высокой эффективностью в решении проблемы и иметь все необходимые подтверждения своей эффективности (чтобы не вводить потребителя в заблуждение). </a:t>
            </a:r>
            <a:endParaRPr lang="en-US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В-третьих, у компании должен существовать план по постоянному развитию и укреплению конкурентоспособности такого товара.</a:t>
            </a: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6632"/>
            <a:ext cx="8568952" cy="626469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cs typeface="Times New Roman" panose="02020603050405020304" pitchFamily="18" charset="0"/>
              </a:rPr>
              <a:t>Распространенный подход к позиционированию на рынке лекарственных препаратов, финансовых услуг и информационных технологий. 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Часто </a:t>
            </a:r>
            <a:r>
              <a:rPr lang="ru-RU" sz="2800" dirty="0">
                <a:cs typeface="Times New Roman" panose="02020603050405020304" pitchFamily="18" charset="0"/>
              </a:rPr>
              <a:t>компании, использующие позиционирование «проблема-решение», усиливают необходимость в товаре, используя эмоциональную выгоду от покупки (например, выгода в поддержке и понимании, выгода в снижении страха и беспокойства); а также привлекают к продвижению своего продукта признанных экспертов для повышения воспринимаемой эффективности бренда.</a:t>
            </a:r>
          </a:p>
        </p:txBody>
      </p:sp>
    </p:spTree>
    <p:extLst>
      <p:ext uri="{BB962C8B-B14F-4D97-AF65-F5344CB8AC3E}">
        <p14:creationId xmlns:p14="http://schemas.microsoft.com/office/powerpoint/2010/main" val="115482027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42773"/>
            <a:ext cx="8352928" cy="6480720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Примеры позиционирования на основе решения проблемы: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Бренд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Diaper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Genie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— позиционировал товар в качестве решения проблемы запаха от детских подгузников. Представлял собой систему утилизации одноразовых подгузников, которая гарантировала и обеспечивала полное устранение запаха используемых подгузников.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Любые лекарственные препараты позиционируют себя, как эффективное решение какой-либо проблемы. Например, 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Solpadeine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— против боли и спазмов — бьет точно в цель.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sz="2800" dirty="0" err="1">
                <a:latin typeface="Arial" panose="020B0604020202020204" pitchFamily="34" charset="0"/>
                <a:cs typeface="Arial" panose="020B0604020202020204" pitchFamily="34" charset="0"/>
              </a:rPr>
              <a:t>Domestos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 — убивает все известные микробы, наповал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046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8394136" cy="6552728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ctr"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5.Позиционирование по отличительным характеристикам продукта</a:t>
            </a:r>
            <a:endParaRPr lang="ru-RU" sz="2800" b="1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Позиционирование по выгоде использования товара описывает результат, который получает потребитель, покупая товар. 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Такое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позиционирование отвечает на вопрос «Какую пользу принесет потребителю покупка и использование товара?». В основе такой стратегии позиционирования должна быть заложена действительно значимая выгода покупки товара. </a:t>
            </a:r>
          </a:p>
        </p:txBody>
      </p:sp>
    </p:spTree>
    <p:extLst>
      <p:ext uri="{BB962C8B-B14F-4D97-AF65-F5344CB8AC3E}">
        <p14:creationId xmlns:p14="http://schemas.microsoft.com/office/powerpoint/2010/main" val="68638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8640"/>
            <a:ext cx="8394136" cy="655272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Стратегия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может быть построена как на эмоциональных (приобщение к группе, самореализация, самоутверждение и т.п.), так и на рациональных выгодах.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708920"/>
            <a:ext cx="7139035" cy="194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0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394136" cy="6192688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особой осторожностью следует использовать стратегию на высоко технологичных рынках и в отраслях, подверженных быстрым изменениям.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высоко конкурентных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рынках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все выгоды либо быстро копируются и перестают быть актуальными, либо уже все используются для продвижения существующих товаров.</a:t>
            </a:r>
          </a:p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Следующий шаг в такой модели позиционирования — стать лучшим товаром на рынке в донесении требуемой выгоды.</a:t>
            </a:r>
          </a:p>
        </p:txBody>
      </p:sp>
    </p:spTree>
    <p:extLst>
      <p:ext uri="{BB962C8B-B14F-4D97-AF65-F5344CB8AC3E}">
        <p14:creationId xmlns:p14="http://schemas.microsoft.com/office/powerpoint/2010/main" val="86602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01434"/>
            <a:ext cx="8937004" cy="6323910"/>
          </a:xfrm>
        </p:spPr>
        <p:txBody>
          <a:bodyPr>
            <a:normAutofit fontScale="92500" lnSpcReduction="10000"/>
          </a:bodyPr>
          <a:lstStyle/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Примеры позиционирования по отличительным характеристикам продукта:</a:t>
            </a:r>
          </a:p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Crest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позиционировал свою зубную пасту со фтором (характеристика продукта), как зубную пасту, помогающую эффективно бороться с разрушением зубной эмали (выгода). Ключевая характеристика данного позиционирования — предлагаемая выгода потребителю: покупая данную пасту — ваша эмаль будет защищена от разрушения. Именно данную выгоду приобретал потребитель, покупая продукт.</a:t>
            </a:r>
          </a:p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Частная клиника использовала следующее позиционирование: Вместе, как партнеры, на страже Вашего здоровья. (англ.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Together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,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partners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in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your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good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health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). Выгода предлагаемая потребителю — партнерские отношения между врачом и доктором, взаимопонимание и уважение в процессе лечения, а не диктатура врача (как во многих других частных клиниках).</a:t>
            </a:r>
          </a:p>
          <a:p>
            <a:pPr marL="82296" indent="0"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696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84784"/>
            <a:ext cx="8394136" cy="4104456"/>
          </a:xfrm>
        </p:spPr>
        <p:txBody>
          <a:bodyPr>
            <a:normAutofit/>
          </a:bodyPr>
          <a:lstStyle/>
          <a:p>
            <a:pPr marL="539496" indent="-457200" algn="just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озиционирование продукта как лучшего для определенных целей.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Например, суп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Campbell’s Soup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много лет позиционировал себя как продукт для обеда.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Так,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Campbell’s Soup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широко использовал радио рекламу, которая транслировалась в полдень.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587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671694" cy="6480720"/>
          </a:xfrm>
        </p:spPr>
        <p:txBody>
          <a:bodyPr>
            <a:normAutofit fontScale="77500" lnSpcReduction="20000"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 основе данной схемы лежит идея о том, что клиентов любого рынка можно разделить на три типа</a:t>
            </a:r>
            <a:r>
              <a:rPr lang="ru-R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34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одна часть потребителей предпочитают предметы маркетинга (бренды, товары и фирмы), идущие в авангарде технологического развития (лидерство продукта);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другие потребители ценят исключительно надежное исполнение (отличное операционное качество);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третьи превыше всего ставят чуткость поставщика при удовлетворении их индивидуальных потребностей (тесные отношения с клиентом).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Чтобы преуспеть, фирма должна стать лучшей в одной из этих сфер</a:t>
            </a:r>
            <a:r>
              <a:rPr lang="ru-R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, </a:t>
            </a: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 также демонстрировать хороший уровень и продолжать совершенствоваться в других </a:t>
            </a:r>
            <a:r>
              <a:rPr lang="ru-RU" sz="34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сферах, </a:t>
            </a:r>
            <a:r>
              <a:rPr lang="ru-RU" sz="34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стремясь опередить конкурентов.</a:t>
            </a: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88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ews.unipack.ru/light_editor_img/images/2012-5-21/file13372617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8640"/>
            <a:ext cx="5328592" cy="6558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599568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064896" cy="5555704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6.Позиционирование с использованием ассоциативного метода: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омпания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ассоциирует свой товар с конкретной личностью, местом, вещью, ситуацией или образом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Ассоциативный метод часто называют эмоциональным или </a:t>
            </a:r>
            <a:r>
              <a:rPr lang="ru-RU" sz="3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имиджевым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позиционированием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продукта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45720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Такой способ позиционирования товара эффективен, когда продукт компании не обладает четким отличием от других товаров на рынке и является достаточно стандартизированным. 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001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3081" y="867172"/>
            <a:ext cx="8496944" cy="5555704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Ассоциативный метод помогает потребителю лучше запомнить товар, придать товару требуемый имидж за счет создания яркого образа, подчеркнуть одну или несколько характеристик.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645024"/>
            <a:ext cx="8352928" cy="1336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742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8496944" cy="4392488"/>
          </a:xfrm>
        </p:spPr>
        <p:txBody>
          <a:bodyPr>
            <a:normAutofit/>
          </a:bodyPr>
          <a:lstStyle/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Классическим примером ассоциативного позиционирования является пример позиционирования сигарет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Marlboro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с использованием образа ковбоя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 связи с тем, что между сигаретами действительно существует минимальная разница, образ крутого ковбоя с Дикого Запада позволил придать сигаретам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Marlboro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сильный характер, обеспечив лидерство на рынке крепких сигарет.</a:t>
            </a: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0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692696"/>
            <a:ext cx="8682168" cy="496855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7.Позиционирование по потребителю: </a:t>
            </a:r>
          </a:p>
          <a:p>
            <a:pPr marL="82296" indent="0" algn="just">
              <a:buNone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Центром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стратегии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является уникальная, обособленная от других, ярко выраженная группа потребителей. 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Такая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группа потребителей имеет особые предпочтения и требования к качеству товара, очень часто имеет совершенно непохожую модель поведения в покупке и использовании товара. 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137" y="2708920"/>
            <a:ext cx="8017235" cy="2160240"/>
          </a:xfrm>
          <a:prstGeom prst="rect">
            <a:avLst/>
          </a:prstGeom>
        </p:spPr>
      </p:pic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57137" y="376211"/>
            <a:ext cx="8424936" cy="436475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dirty="0" smtClean="0">
                <a:cs typeface="Times New Roman" panose="02020603050405020304" pitchFamily="18" charset="0"/>
              </a:rPr>
              <a:t>Стратегия рекомендуется при работе с узкими, </a:t>
            </a:r>
            <a:r>
              <a:rPr lang="ru-RU" sz="3200" dirty="0" err="1" smtClean="0">
                <a:cs typeface="Times New Roman" panose="02020603050405020304" pitchFamily="18" charset="0"/>
              </a:rPr>
              <a:t>нишевыми</a:t>
            </a:r>
            <a:r>
              <a:rPr lang="ru-RU" sz="3200" dirty="0" smtClean="0">
                <a:cs typeface="Times New Roman" panose="02020603050405020304" pitchFamily="18" charset="0"/>
              </a:rPr>
              <a:t> рынками; идеально подходит для небольших компаний и товаров со специфическими свойствами.</a:t>
            </a:r>
            <a:endParaRPr lang="ru-RU" sz="3200" dirty="0"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420888"/>
            <a:ext cx="8466144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>
              <a:buFont typeface="Wingdings 3" charset="2"/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8217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8424936" cy="4364754"/>
          </a:xfrm>
        </p:spPr>
        <p:txBody>
          <a:bodyPr>
            <a:normAutofit fontScale="92500"/>
          </a:bodyPr>
          <a:lstStyle/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Перед тем, как приступить к позиционированию товара, направленного на конкретную группу потребителей следует задать себе 3 проверочных вопроса: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Можно ли на рынке выделить обособленную группу, выделяющуюся особыми требованиями к характеристикам товара?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Насколько эта группа велика и устойчива в долгосрочном масштабе?</a:t>
            </a:r>
          </a:p>
          <a:p>
            <a:pPr marL="0" indent="0" algn="just">
              <a:buNone/>
            </a:pP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	Какими особенными характеристиками товар компании может привлечь данных потребителей?</a:t>
            </a:r>
          </a:p>
          <a:p>
            <a:pPr marL="0" indent="0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420888"/>
            <a:ext cx="8466144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>
              <a:buFont typeface="Wingdings 3" charset="2"/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27516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292728" y="620688"/>
            <a:ext cx="8640960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Стратегия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позиционирования по типу целевой аудитории базируется на желании потребителей выделиться, показать обществу свою принадлежность к определенному классу людей, соответствовать определенным образам и идеалам (например, молодые подростки хотят стать частью популярного молодежного 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движения)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420888"/>
            <a:ext cx="8466144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>
              <a:buFont typeface="Wingdings 3" charset="2"/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929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half" idx="1"/>
          </p:nvPr>
        </p:nvSpPr>
        <p:spPr>
          <a:xfrm>
            <a:off x="251520" y="332656"/>
            <a:ext cx="8496944" cy="56886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Используя такую стратегию позиционирования, надо использовать формулировки «для тех, кто..», «специально для..»; а также образы, четко передающие характер целевой группы.</a:t>
            </a:r>
          </a:p>
          <a:p>
            <a:pPr marL="0" indent="0" algn="just">
              <a:buNone/>
            </a:pPr>
            <a:endParaRPr lang="ru-RU" sz="28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Обязательной </a:t>
            </a:r>
            <a:r>
              <a:rPr lang="ru-RU" sz="2800" dirty="0">
                <a:cs typeface="Times New Roman" panose="02020603050405020304" pitchFamily="18" charset="0"/>
              </a:rPr>
              <a:t>составляющей маркетингового плана должна стать программа по созданию требуемого имиджа и план по значимой дифференциации продукта.</a:t>
            </a:r>
          </a:p>
          <a:p>
            <a:pPr marL="0" indent="0">
              <a:buNone/>
            </a:pPr>
            <a:endParaRPr lang="ru-RU" sz="2800" dirty="0"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67544" y="2420888"/>
            <a:ext cx="8466144" cy="39604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296" indent="0">
              <a:buFont typeface="Wingdings 3" charset="2"/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4846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92696"/>
            <a:ext cx="8682168" cy="555570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Примеры позиционирования на основе типа потребителя:</a:t>
            </a:r>
          </a:p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Virginia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Slims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позиционировала сигареты специально для женщин</a:t>
            </a:r>
          </a:p>
          <a:p>
            <a:pPr marL="0" indent="0" algn="just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•	</a:t>
            </a:r>
            <a:r>
              <a:rPr lang="ru-RU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Nike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использует данный вид позиционирования, создавая для каждого вида спорта свою особую спортивную обувь.</a:t>
            </a:r>
          </a:p>
          <a:p>
            <a:pPr marL="539496" indent="-457200" algn="just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втомобиль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Jeep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давший название целой товарной категории, использует рекламу «Для мужчин, которые не любят быть вторыми!»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965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– это,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реакция на потребности и подстройка под конкретную рыночную ситуацию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Таким образом,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стоит обсуждать не выбор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трех-тринадцати видов стратегий,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 написание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одной – самой эффективной в конкретном случае, учитывающей реалии рынка и возможности компании, создающей предмет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маркетинга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7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adline.by/img/uploads/Image/GM/jeep_global-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387" y="116632"/>
            <a:ext cx="8640960" cy="6667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69348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429309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8.Позиционирование по конкуренту </a:t>
            </a:r>
          </a:p>
          <a:p>
            <a:pPr marL="0" indent="457200" algn="just">
              <a:spcBef>
                <a:spcPts val="0"/>
              </a:spcBef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Используя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данный критерий позиционирования, компания противопоставляет себя конкуренту, у которого планирует отнять долю рынка. Стратегия основана на предоставлении целевому потребителю достойной альтернативы, строится на неудовлетворенных желаниях потребителей, покупающих конкурентный товар, использует слабые стороны конкурента. </a:t>
            </a: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861680" cy="6624736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Такая </a:t>
            </a:r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стратегия позиционирования часто используется против лидера рынка и характерна для компаний, являющихся №2 на рынке. Иногда может привести к смене лидера рынка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051" y="3501008"/>
            <a:ext cx="8847533" cy="211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378380" cy="5256584"/>
          </a:xfrm>
        </p:spPr>
        <p:txBody>
          <a:bodyPr>
            <a:normAutofit fontScale="77500" lnSpcReduction="20000"/>
          </a:bodyPr>
          <a:lstStyle/>
          <a:p>
            <a:pPr marL="82296" indent="0"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Вопросы, на которые стоит ответить при выборе стратегии позиционировании против конкурента: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Достаточными ли ресурсами обладает ваша компания для конкурентной борьбы?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Обладает ли товар компании лучшими характеристиками, чем товар конкурента?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Готова ли компания на сопоставимом с конкурентом уровне инвестировать в продвижение товара для донесения отличительных характеристик?</a:t>
            </a:r>
          </a:p>
          <a:p>
            <a:pPr marL="82296" indent="0"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6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446449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>
                <a:cs typeface="Times New Roman" panose="02020603050405020304" pitchFamily="18" charset="0"/>
              </a:rPr>
              <a:t>Компания (продукт) может позиционироваться как превосходящая по какому-либо показателю называемого или подразумеваемого соперника. </a:t>
            </a:r>
            <a:endParaRPr lang="ru-RU" sz="2800" dirty="0" smtClean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В </a:t>
            </a:r>
            <a:r>
              <a:rPr lang="ru-RU" sz="2800" dirty="0">
                <a:cs typeface="Times New Roman" panose="02020603050405020304" pitchFamily="18" charset="0"/>
              </a:rPr>
              <a:t>условиях ограничений законодательного плана в сравнительной рекламе во многих странах в некоторых случаях может использоваться гипотетический конкурент.</a:t>
            </a:r>
          </a:p>
          <a:p>
            <a:pPr marL="0" indent="0" algn="just">
              <a:buNone/>
            </a:pPr>
            <a:r>
              <a:rPr lang="ru-RU" sz="2800" dirty="0">
                <a:cs typeface="Times New Roman" panose="02020603050405020304" pitchFamily="18" charset="0"/>
              </a:rPr>
              <a:t>Например, «Обычный порошок» или «Простой порошок» для брендов синтетических моющих средств.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37968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77280"/>
            <a:ext cx="8640960" cy="6480720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Эффективнее позиционирование «не первых» компаний. Дж.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Траут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Эл.Райс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«Позиционирование изменило правила современной рекламной игры». </a:t>
            </a:r>
          </a:p>
          <a:p>
            <a:pPr marL="82296" indent="0" algn="just">
              <a:buNone/>
            </a:pP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кофе третий по продаваемости в Америке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- сообщают нам в радиорекламе кофе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Sanka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Третий по продаваемости? Куда подевались старые добрые рекламные словечки вроде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первый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лучший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превосходный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Сегодня мы слышим преимущественно сравнительные, но никак не превосходные степени. </a:t>
            </a: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476672"/>
            <a:ext cx="8424936" cy="568863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“Avis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– компания №2 по прокату автомобилей. Почему выбирают нас? Мы стараемся больше других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”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“Seven-Up”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–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не-кола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».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Данная стратегия позиционирования оказалась настолько эффективной, что рекламная кампания «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Think small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», проведенная Биллом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Бернбахом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(одним из основателей рекламной компании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DDB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 для «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Volkswagen Beetle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» в начале 1960-х гг., считается лучшей рекламной кампанией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XX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536498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3200" b="1" dirty="0" smtClean="0">
                <a:cs typeface="Times New Roman" panose="02020603050405020304" pitchFamily="18" charset="0"/>
              </a:rPr>
              <a:t>9.По ситуации использования продукта:</a:t>
            </a:r>
          </a:p>
          <a:p>
            <a:pPr marL="0" indent="0" algn="just">
              <a:buNone/>
            </a:pPr>
            <a:endParaRPr lang="ru-RU" sz="3200" dirty="0" smtClean="0">
              <a:cs typeface="Times New Roman" panose="02020603050405020304" pitchFamily="18" charset="0"/>
            </a:endParaRP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Позиционирование отвечает на вопрос «Каким образом и когда должен применяться товар компании целевым потребителем?».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Такая стратегия позиционирования позволяет привязать товар компании к определенной ситуации использования. 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При правильном использовании такой стратегии потребитель всегда, попадая в необходимую ситуацию, будет вспоминать товар компании и стремиться купить именно его.</a:t>
            </a:r>
          </a:p>
          <a:p>
            <a:pPr marL="0" indent="0">
              <a:buNone/>
            </a:pPr>
            <a:endParaRPr lang="ru-RU" sz="320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2197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548680"/>
            <a:ext cx="8352928" cy="5616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Примеры </a:t>
            </a:r>
            <a:r>
              <a:rPr lang="ru-RU" sz="2800" dirty="0">
                <a:cs typeface="Times New Roman" panose="02020603050405020304" pitchFamily="18" charset="0"/>
              </a:rPr>
              <a:t>позиционирования товара по ситуации использовании:</a:t>
            </a:r>
          </a:p>
          <a:p>
            <a:pPr marL="0" indent="0">
              <a:buNone/>
            </a:pPr>
            <a:r>
              <a:rPr lang="ru-RU" sz="2800" dirty="0">
                <a:cs typeface="Times New Roman" panose="02020603050405020304" pitchFamily="18" charset="0"/>
              </a:rPr>
              <a:t>•	</a:t>
            </a:r>
            <a:r>
              <a:rPr lang="ru-RU" sz="2800" dirty="0" err="1">
                <a:cs typeface="Times New Roman" panose="02020603050405020304" pitchFamily="18" charset="0"/>
              </a:rPr>
              <a:t>Coors</a:t>
            </a:r>
            <a:r>
              <a:rPr lang="ru-RU" sz="2800" dirty="0">
                <a:cs typeface="Times New Roman" panose="02020603050405020304" pitchFamily="18" charset="0"/>
              </a:rPr>
              <a:t>: марка пива, ориентированная на молодежь позиционировалась как «пиво для вечеринок, с которым время проходит весело».</a:t>
            </a:r>
          </a:p>
          <a:p>
            <a:pPr marL="0" indent="0">
              <a:buNone/>
            </a:pPr>
            <a:r>
              <a:rPr lang="ru-RU" sz="2800" dirty="0">
                <a:cs typeface="Times New Roman" panose="02020603050405020304" pitchFamily="18" charset="0"/>
              </a:rPr>
              <a:t>•	</a:t>
            </a:r>
            <a:r>
              <a:rPr lang="ru-RU" sz="2800" dirty="0" err="1">
                <a:cs typeface="Times New Roman" panose="02020603050405020304" pitchFamily="18" charset="0"/>
              </a:rPr>
              <a:t>Michelob</a:t>
            </a:r>
            <a:r>
              <a:rPr lang="ru-RU" sz="2800" dirty="0">
                <a:cs typeface="Times New Roman" panose="02020603050405020304" pitchFamily="18" charset="0"/>
              </a:rPr>
              <a:t>: марка пива, позиционирующая себя как «пиво для выходных», используя слоган «Выходные были созданы для </a:t>
            </a:r>
            <a:r>
              <a:rPr lang="ru-RU" sz="2800" dirty="0" err="1">
                <a:cs typeface="Times New Roman" panose="02020603050405020304" pitchFamily="18" charset="0"/>
              </a:rPr>
              <a:t>Michelob</a:t>
            </a:r>
            <a:r>
              <a:rPr lang="ru-RU" sz="2800" dirty="0" smtClean="0"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•	Позиционирование горячего шоколада как необходимого теплого напитка перед сном, без которого сложно уснуть.</a:t>
            </a:r>
          </a:p>
          <a:p>
            <a:r>
              <a:rPr lang="ru-RU" sz="2800" dirty="0" smtClean="0">
                <a:cs typeface="Times New Roman" panose="02020603050405020304" pitchFamily="18" charset="0"/>
              </a:rPr>
              <a:t>Позиционирование шампанского как напитка для праздников и значимых торжеств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52656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96752"/>
            <a:ext cx="8352928" cy="388843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cs typeface="Times New Roman" panose="02020603050405020304" pitchFamily="18" charset="0"/>
              </a:rPr>
              <a:t>Используя </a:t>
            </a:r>
            <a:r>
              <a:rPr lang="ru-RU" sz="2800" dirty="0">
                <a:cs typeface="Times New Roman" panose="02020603050405020304" pitchFamily="18" charset="0"/>
              </a:rPr>
              <a:t>данную модель позиционирования, компания должна очень детально отслеживать изменение потребительского поведения при покупке и использовании товара. Может возникнуть ситуация, когда метод использования продукта, заложенный в основу позиционирования, становится устаревшим и неактуальным.</a:t>
            </a: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375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 fontScale="92500" lnSpcReduction="10000"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Вот что в литературе говорится о стратегиях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позиционирования: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1). Райс Э.,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Траут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Д. Позиционирование: битва за умы. Пер. с англ. - СПб.: Издательство "Питер", 2006.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Там много о видах позиционирования для брендов, оказавшихся в том или иной ситуации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апример: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Отстройка от лидера. Да мы пришли на рынок вторыми, но мы больше стараемся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•	Стратегия "Альтернатива" – мы «не-кола». Суть позиции в том, чтобы соотнести свой продукт с тем, кто сумел прочно закрепиться в сознании покупателей, представить его как альтернативу.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19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332656"/>
            <a:ext cx="4392488" cy="6220072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10.Позиционирование по категории продукта: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</a:p>
          <a:p>
            <a:pPr marL="82296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ассмотрение продукта в качестве лидера определенной товарной категории. Сформированная позиция шампуня «</a:t>
            </a:r>
            <a:r>
              <a:rPr lang="en-US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Head&amp;Shoulders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» как средства №1 против перхоти в мире.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332656"/>
            <a:ext cx="4176464" cy="493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196752"/>
            <a:ext cx="8102724" cy="435133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/>
              <a:t>Позиция настолько сильна, что бренд позволяет себе обыгрывать ее в своей рекламе. «Вы помните марку шампуня №2 против перхоти? – спрашивает </a:t>
            </a:r>
            <a:r>
              <a:rPr lang="ru-RU" sz="2800" dirty="0" err="1"/>
              <a:t>коммуникант</a:t>
            </a:r>
            <a:r>
              <a:rPr lang="ru-RU" sz="2800" dirty="0"/>
              <a:t> у прохожих: - а №3?» В ответ – молчание и отрицательное покачивание головой. Далее в рекламном ролике идет демонстрация позиции. Все, к кому обращается «интервьюер» с вопросом: «Назовите средство №1 против перхоти в мире», - быстро и без колебаний отвечают «</a:t>
            </a:r>
            <a:r>
              <a:rPr lang="ru-RU" sz="2800" dirty="0" err="1"/>
              <a:t>Head&amp;Shoulders</a:t>
            </a:r>
            <a:r>
              <a:rPr lang="ru-RU" sz="2800" dirty="0"/>
              <a:t>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176666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373910" cy="6453336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рекламе  мыла «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Dove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 «Мыло 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“Dove”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¼ состоит из увлажняющего крема. Поэтому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“Dove”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это не мыло в собственном понимании этого слова». </a:t>
            </a:r>
            <a:r>
              <a:rPr lang="ru-RU" sz="3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Маркетологи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данного средства сформировали «самостоятельную» товарную категорию, чтобы быть в ней первыми. 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116632"/>
            <a:ext cx="4854356" cy="684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77500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1124744"/>
            <a:ext cx="8826184" cy="548369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Попытка формирования новой товарной категории, предпринятая производителями известного бренда зубной пасты: «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“Aqua Fresh”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это не зубная паста. Это паста для всего рта». И хотя любая зубная паста, помимо чистки зубов, освежает и дезинфицирует полость рта, именно «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Aqua Fresh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решила расширить свою позицию в сознании потребителя.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692696"/>
            <a:ext cx="8352928" cy="5472608"/>
          </a:xfrm>
        </p:spPr>
        <p:txBody>
          <a:bodyPr>
            <a:noAutofit/>
          </a:bodyPr>
          <a:lstStyle/>
          <a:p>
            <a:pPr marL="82296" indent="0" algn="just">
              <a:buNone/>
            </a:pPr>
            <a:r>
              <a:rPr lang="ru-RU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11.Позиционирование по соотношению цена/качество. </a:t>
            </a:r>
          </a:p>
          <a:p>
            <a:pPr marL="82296" indent="0" algn="just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Акцентирование компании (продукта) как партнера, предлагающего наибольшие блага за наименьшую плату. Это могут быть компании, работающие в сегменте высококачественных товаров и среднеценовом диапазоне. Возможно также сочетание «среднее качество – низкие цены».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568952" cy="4680520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Пример: авиакомпания 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Emirates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подчеркивающая позицию в своем рекламном объявлении в Интернете: «Ценовое позиционирование: среднеценовой диапазон с хорошим соотношением цена/качество, на новых и высококонкурентных маршрутах, авиакомпания ежемесячно выставляет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спецпредложения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 Эту позицию на другом рынке освоили кондиционеры «</a:t>
            </a:r>
            <a:r>
              <a:rPr 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Fujitsu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682168" cy="6309320"/>
          </a:xfrm>
        </p:spPr>
        <p:txBody>
          <a:bodyPr>
            <a:normAutofit fontScale="77500" lnSpcReduction="20000"/>
          </a:bodyPr>
          <a:lstStyle/>
          <a:p>
            <a:pPr marL="82296" indent="0" algn="just">
              <a:buNone/>
            </a:pPr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12.Роль рекламных слоганов 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реализации технологии позиционирования настолько важна, что целая категория слоганов получила определение «позиционирующие слоганы».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«Think Different!»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Думай иначе!») компании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Apple, 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«Connecting People»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Объединяя людей») компании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Nokia, 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«A Diamond is Forever!»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Бриллиант навсегда!») компании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Beers.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«Breakfast of Champions»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Завтрак чемпионов») от производителей сухих завтраков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Wheaties, 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«Good to the Last Drop»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Хорош до последней капли») от кофейного бренда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Maxwell House,</a:t>
            </a:r>
          </a:p>
          <a:p>
            <a:pPr marL="82296" indent="0" algn="just">
              <a:buNone/>
            </a:pP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«Melt in your mouth, not in your hands» («</a:t>
            </a: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Тает во рту ,а не в руках») от </a:t>
            </a:r>
            <a:r>
              <a:rPr 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M&amp;M.</a:t>
            </a:r>
          </a:p>
          <a:p>
            <a:pPr marL="82296" indent="0">
              <a:buNone/>
            </a:pP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24744"/>
            <a:ext cx="8538152" cy="4968552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слоганы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лаконично формулируют узнаваемую позицию компании-коммуникатора, указывают на ее основные ценности, преимущества, основную сферу деятельности или миссию.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Данные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слоганы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ценный нематериальный актив компаний-обладателей и, как правило, зарегистрированы как товарные знаки.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052736"/>
            <a:ext cx="7498080" cy="4162474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Роль рекламы в реализации процесса позиционирования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5976664"/>
          </a:xfrm>
        </p:spPr>
        <p:txBody>
          <a:bodyPr>
            <a:normAutofit fontScale="92500" lnSpcReduction="20000"/>
          </a:bodyPr>
          <a:lstStyle/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Лестница товаров – новый товар нужно позиционировать относительно уже существующего: под ним или над ним. Ступеней, как правило, три. Если ты четвертый – , ищи новую категорию.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Линейная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деверсификация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 ЦА – шампунь "Лошадиная сила", вначале лошади, потом - наездницы.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Стратегия лидер – тут всё понятно, первый в категории.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Стратегия собственной позиции - каждая марка получает уникальное позиционирование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Стратегия накрыть все игровое поле</a:t>
            </a:r>
          </a:p>
          <a:p>
            <a:pPr marL="82296" indent="0" algn="just">
              <a:lnSpc>
                <a:spcPct val="110000"/>
              </a:lnSpc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Times New Roman" panose="02020603050405020304" pitchFamily="18" charset="0"/>
              </a:rPr>
              <a:t>•	Стратегия «пустое место» – ищем нишу по цене, создаем категорию и проч.</a:t>
            </a:r>
          </a:p>
          <a:p>
            <a:pPr marL="82296" indent="0">
              <a:lnSpc>
                <a:spcPct val="110000"/>
              </a:lnSpc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99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568952" cy="6192688"/>
          </a:xfrm>
        </p:spPr>
        <p:txBody>
          <a:bodyPr>
            <a:normAutofit fontScale="92500" lnSpcReduction="10000"/>
          </a:bodyPr>
          <a:lstStyle/>
          <a:p>
            <a:pPr marL="82296" indent="0" algn="just"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Основные требования к рекламе в процессе позиционирования:</a:t>
            </a:r>
          </a:p>
          <a:p>
            <a:pPr marL="82296" indent="0" algn="just"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1. Реклама должна быть </a:t>
            </a:r>
            <a:r>
              <a:rPr lang="ru-RU" sz="3600" i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имиджевой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Поскольку должна формировать уникальный образ позиционируемого товара в сознании потребителя.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2.Реклама призвана донести уникальное торговое предложение (УТП) и сделать это при помощи нестандартных семиотических средств.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Позиция товара в сознании потребителя сформируется только в том случае, если его уникальному образу будет соответствовать такая же уникальная по подаче реклама.</a:t>
            </a:r>
          </a:p>
          <a:p>
            <a:pPr marL="82296" indent="0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260648"/>
            <a:ext cx="7570088" cy="6192688"/>
          </a:xfrm>
        </p:spPr>
        <p:txBody>
          <a:bodyPr>
            <a:normAutofit/>
          </a:bodyPr>
          <a:lstStyle/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rabicPeriod" startAt="3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Реклама должна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сформировать достаточно прочную психологическую установку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сознании потребителя:</a:t>
            </a:r>
          </a:p>
          <a:p>
            <a:pPr marL="82296" indent="0">
              <a:buClr>
                <a:schemeClr val="tx1">
                  <a:lumMod val="85000"/>
                  <a:lumOff val="15000"/>
                </a:schemeClr>
              </a:buClr>
              <a:buNone/>
            </a:pPr>
            <a:endParaRPr lang="ru-RU" sz="2800" dirty="0" smtClean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2296" indent="0"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дать информацию;</a:t>
            </a:r>
          </a:p>
          <a:p>
            <a:pPr marL="82296" indent="0"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сформировать:</a:t>
            </a:r>
          </a:p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lphaLcParenR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осведомленность </a:t>
            </a:r>
          </a:p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lphaLcParenR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благорасположение</a:t>
            </a:r>
          </a:p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lphaLcParenR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предпочтение</a:t>
            </a:r>
          </a:p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lphaLcParenR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убежденность в необходимости покупки</a:t>
            </a:r>
          </a:p>
          <a:p>
            <a:pPr marL="596646" indent="-514350">
              <a:buClr>
                <a:schemeClr val="tx1">
                  <a:lumMod val="85000"/>
                  <a:lumOff val="15000"/>
                </a:schemeClr>
              </a:buClr>
              <a:buFont typeface="+mj-lt"/>
              <a:buAutoNum type="alphaLcParenR"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лояльность к товару со стороны клиента.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548680"/>
            <a:ext cx="8208912" cy="5976664"/>
          </a:xfrm>
        </p:spPr>
        <p:txBody>
          <a:bodyPr>
            <a:normAutofit/>
          </a:bodyPr>
          <a:lstStyle/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4.Реклама должна быть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точно сфокусирована на позиционируемом товаре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его </a:t>
            </a:r>
            <a:r>
              <a:rPr lang="ru-RU" sz="2800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характеристиках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этом реклама должна четко ассоциироваться с рекламируемой маркой.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5.Реклама в процессе позиционирования должна обязательно указывать на выгоды, получаемые потребителем от товара.</a:t>
            </a:r>
          </a:p>
          <a:p>
            <a:pPr marL="82296" indent="0" algn="just"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Обязательным условием является базирование на мотивах, которые соответствуют характеристикам целевой аудитории.</a:t>
            </a:r>
          </a:p>
          <a:p>
            <a:pPr marL="82296" indent="0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5040560"/>
          </a:xfrm>
        </p:spPr>
        <p:txBody>
          <a:bodyPr>
            <a:normAutofit fontScale="92500"/>
          </a:bodyPr>
          <a:lstStyle/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6. Реклама должна быть 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понятной и простой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Любое неоправданное усложнение позиционируемой рекламы приводит, с одной стороны, к «размыванию» формируемой позиции, с другой – к снижению доверия со стороны получателя рекламных обращений.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7. Реклама должна быть добросовестной и честной.</a:t>
            </a:r>
          </a:p>
          <a:p>
            <a:pPr marL="82296" indent="0" algn="just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Любые фальшь и ложь могут свести на нет все предыдущие усилия по формированию маркетинговой позиции.</a:t>
            </a:r>
          </a:p>
          <a:p>
            <a:pPr marL="82296" indent="0">
              <a:buNone/>
            </a:pP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620688"/>
            <a:ext cx="7498080" cy="518457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8. Реклама особенно нуждается в 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доказательности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Потребителю необходимо услышать четкие и объективные аргументы, чем позиционируемый товар лучше других и почему он, покупатель, должен купить именно этот товар.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692696"/>
            <a:ext cx="7498080" cy="4944616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9. Реклама должна 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избегать чрезмерной новизны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</a:p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Реклама должна соответствовать фактам, знакомым потребителю. Иначе она может произвести негативное впечатление. Непонятное всегда отталкивает потребителя и заставляет его быть недоверчивым.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7746064" cy="5112568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10 Последовательность и узнаваемость.</a:t>
            </a:r>
            <a:endParaRPr lang="ru-RU" sz="3200" dirty="0" smtClean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Реклама должна соответствовать предыдущей коммуникации. Смена стиля и кодов рекламы может повредить процессу формирования позиции или сильно ее исказить.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55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548680"/>
            <a:ext cx="7498080" cy="5555704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11 Реклама должна 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формировать личностное отношение потребителя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к позиционируемому товару.</a:t>
            </a:r>
          </a:p>
          <a:p>
            <a:pPr marL="82296" indent="0">
              <a:buNone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Она должна внушать доверие. Эффективным инструментом построения доверительных отношений является персонализация позиционируемого товара.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60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424936" cy="5508076"/>
          </a:xfrm>
        </p:spPr>
        <p:txBody>
          <a:bodyPr>
            <a:noAutofit/>
          </a:bodyPr>
          <a:lstStyle/>
          <a:p>
            <a:pPr marL="596646" indent="-514350">
              <a:buFont typeface="+mj-lt"/>
              <a:buAutoNum type="arabicPeriod" startAt="12"/>
            </a:pP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Реклама должна </a:t>
            </a:r>
            <a:r>
              <a:rPr lang="ru-RU" sz="3200" i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четко соответствовать характеру и особенностям реализации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всех других элементов системы маркетинговых коммуникаций, которые в рамках концепции интегрированных маркетинговых коммуникаций принимают участие в формировании позиции товара (компании).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60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04864"/>
            <a:ext cx="7886700" cy="1325563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492212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2794" y="260648"/>
            <a:ext cx="8599686" cy="6336704"/>
          </a:xfrm>
        </p:spPr>
        <p:txBody>
          <a:bodyPr>
            <a:normAutofit/>
          </a:bodyPr>
          <a:lstStyle/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З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адача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авторов была не перечислить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неперечислимое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– виды стратегий, а рассказать на примерах о принципах выработки верной стратегии в каждом конкретном случае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). </a:t>
            </a:r>
            <a:r>
              <a:rPr lang="ru-RU" sz="2800" dirty="0" err="1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Темпорал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. Эффективный бренд-менеджмент. - СПб.: "Издательский дом "Нева", 2004</a:t>
            </a: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Предложено 13 стратегий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позиционирования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  <a:p>
            <a:pPr marL="0" indent="45720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3). М.С.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Очковская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, М.А. Рыбалко "Маркетинг. Новые тенденции и перспективы" МАКС Пресс, </a:t>
            </a:r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Times New Roman" panose="02020603050405020304" pitchFamily="18" charset="0"/>
              </a:rPr>
              <a:t>2012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33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</TotalTime>
  <Words>4074</Words>
  <Application>Microsoft Office PowerPoint</Application>
  <PresentationFormat>Экран (4:3)</PresentationFormat>
  <Paragraphs>260</Paragraphs>
  <Slides>89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89</vt:i4>
      </vt:variant>
    </vt:vector>
  </HeadingPairs>
  <TitlesOfParts>
    <vt:vector size="93" baseType="lpstr">
      <vt:lpstr>Arial</vt:lpstr>
      <vt:lpstr>Times New Roman</vt:lpstr>
      <vt:lpstr>Wingdings 3</vt:lpstr>
      <vt:lpstr>Тема Office</vt:lpstr>
      <vt:lpstr>Тема лекции: «РОЛЬ РЕКЛАМЫ В РЕАЛИЗАЦИИ МАРКЕТИНГОВОЙ ТЕХНОЛОГИИ ПОЗИЦИОНИРОВАНИЯ»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1. Основные типы стратегий позиционирования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4.Решение проблемы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3. Роль рекламы в реализации процесса позиционирования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Пользователь</cp:lastModifiedBy>
  <cp:revision>160</cp:revision>
  <dcterms:created xsi:type="dcterms:W3CDTF">2014-01-19T13:00:18Z</dcterms:created>
  <dcterms:modified xsi:type="dcterms:W3CDTF">2022-02-16T08:37:30Z</dcterms:modified>
</cp:coreProperties>
</file>